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9" r:id="rId2"/>
    <p:sldId id="511" r:id="rId3"/>
    <p:sldId id="516" r:id="rId4"/>
    <p:sldId id="513" r:id="rId5"/>
    <p:sldId id="413" r:id="rId6"/>
    <p:sldId id="514" r:id="rId7"/>
    <p:sldId id="521" r:id="rId8"/>
    <p:sldId id="522" r:id="rId9"/>
    <p:sldId id="523" r:id="rId10"/>
    <p:sldId id="524" r:id="rId11"/>
    <p:sldId id="525" r:id="rId12"/>
    <p:sldId id="526" r:id="rId13"/>
    <p:sldId id="51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71" autoAdjust="0"/>
    <p:restoredTop sz="79248"/>
  </p:normalViewPr>
  <p:slideViewPr>
    <p:cSldViewPr snapToGrid="0">
      <p:cViewPr varScale="1">
        <p:scale>
          <a:sx n="90" d="100"/>
          <a:sy n="90" d="100"/>
        </p:scale>
        <p:origin x="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E5DD7-6065-A74D-8606-51CF8A6136DB}" type="datetimeFigureOut">
              <a:rPr lang="en-US" smtClean="0"/>
              <a:t>4/22/20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DD054-04B9-CF40-9370-B0F12D529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6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DD054-04B9-CF40-9370-B0F12D529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18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EA4BE4-DB80-B144-BC14-9A32A27E25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CCF811-69C5-3740-8425-ADFB59E8D355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404482" name="Rectangle 7">
            <a:extLst>
              <a:ext uri="{FF2B5EF4-FFF2-40B4-BE49-F238E27FC236}">
                <a16:creationId xmlns:a16="http://schemas.microsoft.com/office/drawing/2014/main" id="{C25D7E82-6E63-3F4B-B840-8C83D3CBF12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45" tIns="48173" rIns="96345" bIns="48173" anchor="b"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30188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1F5CC4CA-375C-2140-BDFA-B28EA548D014}" type="slidenum">
              <a:rPr lang="en-US" altLang="en-US" sz="1300"/>
              <a:pPr algn="r" eaLnBrk="1" hangingPunct="1"/>
              <a:t>10</a:t>
            </a:fld>
            <a:endParaRPr lang="en-US" altLang="en-US" sz="1300"/>
          </a:p>
        </p:txBody>
      </p:sp>
      <p:sp>
        <p:nvSpPr>
          <p:cNvPr id="404483" name="Rectangle 2">
            <a:extLst>
              <a:ext uri="{FF2B5EF4-FFF2-40B4-BE49-F238E27FC236}">
                <a16:creationId xmlns:a16="http://schemas.microsoft.com/office/drawing/2014/main" id="{3EC6A5B1-2437-7740-ABF3-AD241CA86C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4484" name="Rectangle 3">
            <a:extLst>
              <a:ext uri="{FF2B5EF4-FFF2-40B4-BE49-F238E27FC236}">
                <a16:creationId xmlns:a16="http://schemas.microsoft.com/office/drawing/2014/main" id="{CDD863CA-C08C-4C47-8F45-F74F281322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</p:spPr>
        <p:txBody>
          <a:bodyPr lIns="96345" tIns="48173" rIns="96345" bIns="48173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37374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EA4BE4-DB80-B144-BC14-9A32A27E25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CCF811-69C5-3740-8425-ADFB59E8D355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404482" name="Rectangle 7">
            <a:extLst>
              <a:ext uri="{FF2B5EF4-FFF2-40B4-BE49-F238E27FC236}">
                <a16:creationId xmlns:a16="http://schemas.microsoft.com/office/drawing/2014/main" id="{C25D7E82-6E63-3F4B-B840-8C83D3CBF12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45" tIns="48173" rIns="96345" bIns="48173" anchor="b"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30188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1F5CC4CA-375C-2140-BDFA-B28EA548D014}" type="slidenum">
              <a:rPr lang="en-US" altLang="en-US" sz="1300"/>
              <a:pPr algn="r" eaLnBrk="1" hangingPunct="1"/>
              <a:t>11</a:t>
            </a:fld>
            <a:endParaRPr lang="en-US" altLang="en-US" sz="1300"/>
          </a:p>
        </p:txBody>
      </p:sp>
      <p:sp>
        <p:nvSpPr>
          <p:cNvPr id="404483" name="Rectangle 2">
            <a:extLst>
              <a:ext uri="{FF2B5EF4-FFF2-40B4-BE49-F238E27FC236}">
                <a16:creationId xmlns:a16="http://schemas.microsoft.com/office/drawing/2014/main" id="{3EC6A5B1-2437-7740-ABF3-AD241CA86C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4484" name="Rectangle 3">
            <a:extLst>
              <a:ext uri="{FF2B5EF4-FFF2-40B4-BE49-F238E27FC236}">
                <a16:creationId xmlns:a16="http://schemas.microsoft.com/office/drawing/2014/main" id="{CDD863CA-C08C-4C47-8F45-F74F281322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</p:spPr>
        <p:txBody>
          <a:bodyPr lIns="96345" tIns="48173" rIns="96345" bIns="48173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77153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EA4BE4-DB80-B144-BC14-9A32A27E25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CCF811-69C5-3740-8425-ADFB59E8D355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404482" name="Rectangle 7">
            <a:extLst>
              <a:ext uri="{FF2B5EF4-FFF2-40B4-BE49-F238E27FC236}">
                <a16:creationId xmlns:a16="http://schemas.microsoft.com/office/drawing/2014/main" id="{C25D7E82-6E63-3F4B-B840-8C83D3CBF12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45" tIns="48173" rIns="96345" bIns="48173" anchor="b"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30188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1F5CC4CA-375C-2140-BDFA-B28EA548D014}" type="slidenum">
              <a:rPr lang="en-US" altLang="en-US" sz="1300"/>
              <a:pPr algn="r" eaLnBrk="1" hangingPunct="1"/>
              <a:t>13</a:t>
            </a:fld>
            <a:endParaRPr lang="en-US" altLang="en-US" sz="1300"/>
          </a:p>
        </p:txBody>
      </p:sp>
      <p:sp>
        <p:nvSpPr>
          <p:cNvPr id="404483" name="Rectangle 2">
            <a:extLst>
              <a:ext uri="{FF2B5EF4-FFF2-40B4-BE49-F238E27FC236}">
                <a16:creationId xmlns:a16="http://schemas.microsoft.com/office/drawing/2014/main" id="{3EC6A5B1-2437-7740-ABF3-AD241CA86C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4484" name="Rectangle 3">
            <a:extLst>
              <a:ext uri="{FF2B5EF4-FFF2-40B4-BE49-F238E27FC236}">
                <a16:creationId xmlns:a16="http://schemas.microsoft.com/office/drawing/2014/main" id="{CDD863CA-C08C-4C47-8F45-F74F281322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</p:spPr>
        <p:txBody>
          <a:bodyPr lIns="96345" tIns="48173" rIns="96345" bIns="48173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79930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DD054-04B9-CF40-9370-B0F12D529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79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EA4BE4-DB80-B144-BC14-9A32A27E25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CCF811-69C5-3740-8425-ADFB59E8D355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404482" name="Rectangle 7">
            <a:extLst>
              <a:ext uri="{FF2B5EF4-FFF2-40B4-BE49-F238E27FC236}">
                <a16:creationId xmlns:a16="http://schemas.microsoft.com/office/drawing/2014/main" id="{C25D7E82-6E63-3F4B-B840-8C83D3CBF12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45" tIns="48173" rIns="96345" bIns="48173" anchor="b"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30188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1F5CC4CA-375C-2140-BDFA-B28EA548D014}" type="slidenum">
              <a:rPr lang="en-US" altLang="en-US" sz="1300"/>
              <a:pPr algn="r" eaLnBrk="1" hangingPunct="1"/>
              <a:t>3</a:t>
            </a:fld>
            <a:endParaRPr lang="en-US" altLang="en-US" sz="1300"/>
          </a:p>
        </p:txBody>
      </p:sp>
      <p:sp>
        <p:nvSpPr>
          <p:cNvPr id="404483" name="Rectangle 2">
            <a:extLst>
              <a:ext uri="{FF2B5EF4-FFF2-40B4-BE49-F238E27FC236}">
                <a16:creationId xmlns:a16="http://schemas.microsoft.com/office/drawing/2014/main" id="{3EC6A5B1-2437-7740-ABF3-AD241CA86C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4484" name="Rectangle 3">
            <a:extLst>
              <a:ext uri="{FF2B5EF4-FFF2-40B4-BE49-F238E27FC236}">
                <a16:creationId xmlns:a16="http://schemas.microsoft.com/office/drawing/2014/main" id="{CDD863CA-C08C-4C47-8F45-F74F281322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</p:spPr>
        <p:txBody>
          <a:bodyPr lIns="96345" tIns="48173" rIns="96345" bIns="48173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144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DD054-04B9-CF40-9370-B0F12D529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87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EA4BE4-DB80-B144-BC14-9A32A27E25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CCF811-69C5-3740-8425-ADFB59E8D355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404482" name="Rectangle 7">
            <a:extLst>
              <a:ext uri="{FF2B5EF4-FFF2-40B4-BE49-F238E27FC236}">
                <a16:creationId xmlns:a16="http://schemas.microsoft.com/office/drawing/2014/main" id="{C25D7E82-6E63-3F4B-B840-8C83D3CBF12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45" tIns="48173" rIns="96345" bIns="48173" anchor="b"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30188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1F5CC4CA-375C-2140-BDFA-B28EA548D014}" type="slidenum">
              <a:rPr lang="en-US" altLang="en-US" sz="1300"/>
              <a:pPr algn="r" eaLnBrk="1" hangingPunct="1"/>
              <a:t>5</a:t>
            </a:fld>
            <a:endParaRPr lang="en-US" altLang="en-US" sz="1300"/>
          </a:p>
        </p:txBody>
      </p:sp>
      <p:sp>
        <p:nvSpPr>
          <p:cNvPr id="404483" name="Rectangle 2">
            <a:extLst>
              <a:ext uri="{FF2B5EF4-FFF2-40B4-BE49-F238E27FC236}">
                <a16:creationId xmlns:a16="http://schemas.microsoft.com/office/drawing/2014/main" id="{3EC6A5B1-2437-7740-ABF3-AD241CA86C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4484" name="Rectangle 3">
            <a:extLst>
              <a:ext uri="{FF2B5EF4-FFF2-40B4-BE49-F238E27FC236}">
                <a16:creationId xmlns:a16="http://schemas.microsoft.com/office/drawing/2014/main" id="{CDD863CA-C08C-4C47-8F45-F74F281322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</p:spPr>
        <p:txBody>
          <a:bodyPr lIns="96345" tIns="48173" rIns="96345" bIns="481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3326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EA4BE4-DB80-B144-BC14-9A32A27E25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CCF811-69C5-3740-8425-ADFB59E8D355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404482" name="Rectangle 7">
            <a:extLst>
              <a:ext uri="{FF2B5EF4-FFF2-40B4-BE49-F238E27FC236}">
                <a16:creationId xmlns:a16="http://schemas.microsoft.com/office/drawing/2014/main" id="{C25D7E82-6E63-3F4B-B840-8C83D3CBF12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45" tIns="48173" rIns="96345" bIns="48173" anchor="b"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30188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1F5CC4CA-375C-2140-BDFA-B28EA548D014}" type="slidenum">
              <a:rPr lang="en-US" altLang="en-US" sz="1300"/>
              <a:pPr algn="r" eaLnBrk="1" hangingPunct="1"/>
              <a:t>6</a:t>
            </a:fld>
            <a:endParaRPr lang="en-US" altLang="en-US" sz="1300"/>
          </a:p>
        </p:txBody>
      </p:sp>
      <p:sp>
        <p:nvSpPr>
          <p:cNvPr id="404483" name="Rectangle 2">
            <a:extLst>
              <a:ext uri="{FF2B5EF4-FFF2-40B4-BE49-F238E27FC236}">
                <a16:creationId xmlns:a16="http://schemas.microsoft.com/office/drawing/2014/main" id="{3EC6A5B1-2437-7740-ABF3-AD241CA86C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4484" name="Rectangle 3">
            <a:extLst>
              <a:ext uri="{FF2B5EF4-FFF2-40B4-BE49-F238E27FC236}">
                <a16:creationId xmlns:a16="http://schemas.microsoft.com/office/drawing/2014/main" id="{CDD863CA-C08C-4C47-8F45-F74F281322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</p:spPr>
        <p:txBody>
          <a:bodyPr lIns="96345" tIns="48173" rIns="96345" bIns="48173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64267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EA4BE4-DB80-B144-BC14-9A32A27E25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CCF811-69C5-3740-8425-ADFB59E8D355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404482" name="Rectangle 7">
            <a:extLst>
              <a:ext uri="{FF2B5EF4-FFF2-40B4-BE49-F238E27FC236}">
                <a16:creationId xmlns:a16="http://schemas.microsoft.com/office/drawing/2014/main" id="{C25D7E82-6E63-3F4B-B840-8C83D3CBF12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45" tIns="48173" rIns="96345" bIns="48173" anchor="b"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30188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1F5CC4CA-375C-2140-BDFA-B28EA548D014}" type="slidenum">
              <a:rPr lang="en-US" altLang="en-US" sz="1300"/>
              <a:pPr algn="r" eaLnBrk="1" hangingPunct="1"/>
              <a:t>7</a:t>
            </a:fld>
            <a:endParaRPr lang="en-US" altLang="en-US" sz="1300"/>
          </a:p>
        </p:txBody>
      </p:sp>
      <p:sp>
        <p:nvSpPr>
          <p:cNvPr id="404483" name="Rectangle 2">
            <a:extLst>
              <a:ext uri="{FF2B5EF4-FFF2-40B4-BE49-F238E27FC236}">
                <a16:creationId xmlns:a16="http://schemas.microsoft.com/office/drawing/2014/main" id="{3EC6A5B1-2437-7740-ABF3-AD241CA86C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4484" name="Rectangle 3">
            <a:extLst>
              <a:ext uri="{FF2B5EF4-FFF2-40B4-BE49-F238E27FC236}">
                <a16:creationId xmlns:a16="http://schemas.microsoft.com/office/drawing/2014/main" id="{CDD863CA-C08C-4C47-8F45-F74F281322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</p:spPr>
        <p:txBody>
          <a:bodyPr lIns="96345" tIns="48173" rIns="96345" bIns="48173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9449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EA4BE4-DB80-B144-BC14-9A32A27E25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CCF811-69C5-3740-8425-ADFB59E8D355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404482" name="Rectangle 7">
            <a:extLst>
              <a:ext uri="{FF2B5EF4-FFF2-40B4-BE49-F238E27FC236}">
                <a16:creationId xmlns:a16="http://schemas.microsoft.com/office/drawing/2014/main" id="{C25D7E82-6E63-3F4B-B840-8C83D3CBF12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45" tIns="48173" rIns="96345" bIns="48173" anchor="b"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30188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1F5CC4CA-375C-2140-BDFA-B28EA548D014}" type="slidenum">
              <a:rPr lang="en-US" altLang="en-US" sz="1300"/>
              <a:pPr algn="r" eaLnBrk="1" hangingPunct="1"/>
              <a:t>8</a:t>
            </a:fld>
            <a:endParaRPr lang="en-US" altLang="en-US" sz="1300"/>
          </a:p>
        </p:txBody>
      </p:sp>
      <p:sp>
        <p:nvSpPr>
          <p:cNvPr id="404483" name="Rectangle 2">
            <a:extLst>
              <a:ext uri="{FF2B5EF4-FFF2-40B4-BE49-F238E27FC236}">
                <a16:creationId xmlns:a16="http://schemas.microsoft.com/office/drawing/2014/main" id="{3EC6A5B1-2437-7740-ABF3-AD241CA86C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4484" name="Rectangle 3">
            <a:extLst>
              <a:ext uri="{FF2B5EF4-FFF2-40B4-BE49-F238E27FC236}">
                <a16:creationId xmlns:a16="http://schemas.microsoft.com/office/drawing/2014/main" id="{CDD863CA-C08C-4C47-8F45-F74F281322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</p:spPr>
        <p:txBody>
          <a:bodyPr lIns="96345" tIns="48173" rIns="96345" bIns="48173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81838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EA4BE4-DB80-B144-BC14-9A32A27E25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CCF811-69C5-3740-8425-ADFB59E8D355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404482" name="Rectangle 7">
            <a:extLst>
              <a:ext uri="{FF2B5EF4-FFF2-40B4-BE49-F238E27FC236}">
                <a16:creationId xmlns:a16="http://schemas.microsoft.com/office/drawing/2014/main" id="{C25D7E82-6E63-3F4B-B840-8C83D3CBF12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45" tIns="48173" rIns="96345" bIns="48173" anchor="b"/>
          <a:lstStyle>
            <a:lvl1pPr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30188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36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3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1F5CC4CA-375C-2140-BDFA-B28EA548D014}" type="slidenum">
              <a:rPr lang="en-US" altLang="en-US" sz="1300"/>
              <a:pPr algn="r" eaLnBrk="1" hangingPunct="1"/>
              <a:t>9</a:t>
            </a:fld>
            <a:endParaRPr lang="en-US" altLang="en-US" sz="1300"/>
          </a:p>
        </p:txBody>
      </p:sp>
      <p:sp>
        <p:nvSpPr>
          <p:cNvPr id="404483" name="Rectangle 2">
            <a:extLst>
              <a:ext uri="{FF2B5EF4-FFF2-40B4-BE49-F238E27FC236}">
                <a16:creationId xmlns:a16="http://schemas.microsoft.com/office/drawing/2014/main" id="{3EC6A5B1-2437-7740-ABF3-AD241CA86C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4484" name="Rectangle 3">
            <a:extLst>
              <a:ext uri="{FF2B5EF4-FFF2-40B4-BE49-F238E27FC236}">
                <a16:creationId xmlns:a16="http://schemas.microsoft.com/office/drawing/2014/main" id="{CDD863CA-C08C-4C47-8F45-F74F281322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</p:spPr>
        <p:txBody>
          <a:bodyPr lIns="96345" tIns="48173" rIns="96345" bIns="48173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25888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6D3AC-0849-4E4F-A03A-46E67A060B88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8EAF6-967B-4928-A803-13BA34E25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24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6D3AC-0849-4E4F-A03A-46E67A060B88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8EAF6-967B-4928-A803-13BA34E25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35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6D3AC-0849-4E4F-A03A-46E67A060B88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8EAF6-967B-4928-A803-13BA34E25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84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6D3AC-0849-4E4F-A03A-46E67A060B88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8EAF6-967B-4928-A803-13BA34E25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46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6D3AC-0849-4E4F-A03A-46E67A060B88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8EAF6-967B-4928-A803-13BA34E25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80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6D3AC-0849-4E4F-A03A-46E67A060B88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8EAF6-967B-4928-A803-13BA34E25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68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6D3AC-0849-4E4F-A03A-46E67A060B88}" type="datetimeFigureOut">
              <a:rPr lang="en-US" smtClean="0"/>
              <a:t>4/22/20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8EAF6-967B-4928-A803-13BA34E25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1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6D3AC-0849-4E4F-A03A-46E67A060B88}" type="datetimeFigureOut">
              <a:rPr lang="en-US" smtClean="0"/>
              <a:t>4/22/20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8EAF6-967B-4928-A803-13BA34E25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60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6D3AC-0849-4E4F-A03A-46E67A060B88}" type="datetimeFigureOut">
              <a:rPr lang="en-US" smtClean="0"/>
              <a:t>4/22/20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8EAF6-967B-4928-A803-13BA34E25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6D3AC-0849-4E4F-A03A-46E67A060B88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8EAF6-967B-4928-A803-13BA34E25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03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6D3AC-0849-4E4F-A03A-46E67A060B88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8EAF6-967B-4928-A803-13BA34E25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48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6D3AC-0849-4E4F-A03A-46E67A060B88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8EAF6-967B-4928-A803-13BA34E25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71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732155B-49D7-9F4D-BCCC-911756C3D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06" y="0"/>
            <a:ext cx="10340588" cy="686669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4433410"/>
            <a:ext cx="12192000" cy="1805008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7" y="4323893"/>
            <a:ext cx="9144000" cy="180500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4800" b="1" dirty="0"/>
              <a:t>Renewable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Energy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Curtailment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and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the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Associated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Social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Welfare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Loss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in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China</a:t>
            </a:r>
            <a:endParaRPr lang="en-US" sz="4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58287" y="4860400"/>
            <a:ext cx="3149600" cy="1475580"/>
          </a:xfrm>
        </p:spPr>
        <p:txBody>
          <a:bodyPr>
            <a:normAutofit/>
          </a:bodyPr>
          <a:lstStyle/>
          <a:p>
            <a:r>
              <a:rPr lang="en-US" altLang="zh-CN" sz="1800" b="1" dirty="0" err="1"/>
              <a:t>Daoru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Wang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Weihan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Zhang</a:t>
            </a:r>
          </a:p>
          <a:p>
            <a:r>
              <a:rPr lang="en-US" altLang="zh-CN" sz="1800" b="1" dirty="0"/>
              <a:t>GLBL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550</a:t>
            </a:r>
          </a:p>
          <a:p>
            <a:r>
              <a:rPr lang="en-US" altLang="zh-CN" sz="1800" b="1" dirty="0"/>
              <a:t>Spring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2020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269166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145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6" y="4577975"/>
            <a:ext cx="11482938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itle 1">
            <a:extLst>
              <a:ext uri="{FF2B5EF4-FFF2-40B4-BE49-F238E27FC236}">
                <a16:creationId xmlns:a16="http://schemas.microsoft.com/office/drawing/2014/main" id="{FFA18CBF-FDE1-7B47-92D5-108D6CC02D5A}"/>
              </a:ext>
            </a:extLst>
          </p:cNvPr>
          <p:cNvSpPr txBox="1">
            <a:spLocks/>
          </p:cNvSpPr>
          <p:nvPr/>
        </p:nvSpPr>
        <p:spPr>
          <a:xfrm>
            <a:off x="607325" y="4741948"/>
            <a:ext cx="10825663" cy="862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4000" b="1" kern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US" sz="4000" b="1" kern="12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 descr="A picture containing sitting, table&#10;&#10;Description automatically generated">
            <a:extLst>
              <a:ext uri="{FF2B5EF4-FFF2-40B4-BE49-F238E27FC236}">
                <a16:creationId xmlns:a16="http://schemas.microsoft.com/office/drawing/2014/main" id="{C5524840-0603-AE46-8DA1-6E0285A8CC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" r="481" b="-1"/>
          <a:stretch/>
        </p:blipFill>
        <p:spPr>
          <a:xfrm>
            <a:off x="4199264" y="2332283"/>
            <a:ext cx="3793472" cy="2010551"/>
          </a:xfrm>
          <a:prstGeom prst="rect">
            <a:avLst/>
          </a:prstGeom>
        </p:spPr>
      </p:pic>
      <p:pic>
        <p:nvPicPr>
          <p:cNvPr id="19" name="Picture 18" descr="A picture containing sitting&#10;&#10;Description automatically generated">
            <a:extLst>
              <a:ext uri="{FF2B5EF4-FFF2-40B4-BE49-F238E27FC236}">
                <a16:creationId xmlns:a16="http://schemas.microsoft.com/office/drawing/2014/main" id="{DD168D33-DD17-AC47-A8ED-09625CF314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" r="1" b="1"/>
          <a:stretch/>
        </p:blipFill>
        <p:spPr>
          <a:xfrm>
            <a:off x="8110219" y="321732"/>
            <a:ext cx="3797570" cy="2010551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78DDFAC5-3D7B-F64C-B772-7B42ED45C1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6"/>
          <a:stretch/>
        </p:blipFill>
        <p:spPr>
          <a:xfrm>
            <a:off x="8002590" y="2425348"/>
            <a:ext cx="3797984" cy="2010550"/>
          </a:xfrm>
          <a:prstGeom prst="rect">
            <a:avLst/>
          </a:prstGeom>
        </p:spPr>
      </p:pic>
      <p:pic>
        <p:nvPicPr>
          <p:cNvPr id="5" name="Picture 4" descr="A picture containing sitting, table&#10;&#10;Description automatically generated">
            <a:extLst>
              <a:ext uri="{FF2B5EF4-FFF2-40B4-BE49-F238E27FC236}">
                <a16:creationId xmlns:a16="http://schemas.microsoft.com/office/drawing/2014/main" id="{1A73D8FD-39BC-9348-9D44-97FFA5D44C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r="1" b="1"/>
          <a:stretch/>
        </p:blipFill>
        <p:spPr>
          <a:xfrm>
            <a:off x="4122776" y="321732"/>
            <a:ext cx="3794760" cy="2010551"/>
          </a:xfrm>
          <a:prstGeom prst="rect">
            <a:avLst/>
          </a:prstGeom>
        </p:spPr>
      </p:pic>
      <p:pic>
        <p:nvPicPr>
          <p:cNvPr id="8" name="Picture 7" descr="A picture containing sitting, different, many, table&#10;&#10;Description automatically generated">
            <a:extLst>
              <a:ext uri="{FF2B5EF4-FFF2-40B4-BE49-F238E27FC236}">
                <a16:creationId xmlns:a16="http://schemas.microsoft.com/office/drawing/2014/main" id="{59D16D1F-2DC1-754E-9DB1-5D623553A9F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" b="-1"/>
          <a:stretch/>
        </p:blipFill>
        <p:spPr>
          <a:xfrm>
            <a:off x="135333" y="2422094"/>
            <a:ext cx="3794760" cy="201380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730824-50DD-0B42-B57A-8C3892F4EB2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0" b="-1"/>
          <a:stretch/>
        </p:blipFill>
        <p:spPr>
          <a:xfrm>
            <a:off x="135333" y="321733"/>
            <a:ext cx="3794760" cy="2010551"/>
          </a:xfrm>
          <a:prstGeom prst="rect">
            <a:avLst/>
          </a:prstGeom>
        </p:spPr>
      </p:pic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963" y="5694097"/>
            <a:ext cx="91440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680210-0145-5A47-BCB5-50B389EF1E61}"/>
              </a:ext>
            </a:extLst>
          </p:cNvPr>
          <p:cNvSpPr txBox="1"/>
          <p:nvPr/>
        </p:nvSpPr>
        <p:spPr>
          <a:xfrm>
            <a:off x="7844881" y="4896093"/>
            <a:ext cx="3771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4000" b="1" dirty="0">
                <a:solidFill>
                  <a:schemeClr val="bg1"/>
                </a:solidFill>
              </a:rPr>
              <a:t>Chengdu</a:t>
            </a:r>
            <a:endParaRPr lang="en-CN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454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2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6" y="4577975"/>
            <a:ext cx="11482938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itle 1">
            <a:extLst>
              <a:ext uri="{FF2B5EF4-FFF2-40B4-BE49-F238E27FC236}">
                <a16:creationId xmlns:a16="http://schemas.microsoft.com/office/drawing/2014/main" id="{FFA18CBF-FDE1-7B47-92D5-108D6CC02D5A}"/>
              </a:ext>
            </a:extLst>
          </p:cNvPr>
          <p:cNvSpPr txBox="1">
            <a:spLocks/>
          </p:cNvSpPr>
          <p:nvPr/>
        </p:nvSpPr>
        <p:spPr>
          <a:xfrm>
            <a:off x="607325" y="4741948"/>
            <a:ext cx="10825663" cy="862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4000" b="1" kern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US" sz="4000" b="1" kern="12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A picture containing sitting&#10;&#10;Description automatically generated">
            <a:extLst>
              <a:ext uri="{FF2B5EF4-FFF2-40B4-BE49-F238E27FC236}">
                <a16:creationId xmlns:a16="http://schemas.microsoft.com/office/drawing/2014/main" id="{79C1738D-D53D-BD4C-B608-211D6E375E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3" b="-1"/>
          <a:stretch/>
        </p:blipFill>
        <p:spPr>
          <a:xfrm>
            <a:off x="4199057" y="2418844"/>
            <a:ext cx="3793472" cy="2010551"/>
          </a:xfrm>
          <a:prstGeom prst="rect">
            <a:avLst/>
          </a:prstGeom>
        </p:spPr>
      </p:pic>
      <p:pic>
        <p:nvPicPr>
          <p:cNvPr id="17" name="Picture 16" descr="A picture containing sitting&#10;&#10;Description automatically generated">
            <a:extLst>
              <a:ext uri="{FF2B5EF4-FFF2-40B4-BE49-F238E27FC236}">
                <a16:creationId xmlns:a16="http://schemas.microsoft.com/office/drawing/2014/main" id="{7C427290-55C5-8347-A4EE-3F88B49233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" b="-1"/>
          <a:stretch/>
        </p:blipFill>
        <p:spPr>
          <a:xfrm>
            <a:off x="8086176" y="2418844"/>
            <a:ext cx="3797570" cy="2010551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E154CB42-6BCF-CF4D-9783-E411C06436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"/>
          <a:stretch/>
        </p:blipFill>
        <p:spPr>
          <a:xfrm>
            <a:off x="8086176" y="321734"/>
            <a:ext cx="3797984" cy="201055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9A02436E-FEA6-B947-971D-052F233D11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0" b="-1"/>
          <a:stretch/>
        </p:blipFill>
        <p:spPr>
          <a:xfrm>
            <a:off x="200100" y="321734"/>
            <a:ext cx="3794760" cy="2010551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1BFD4CA-56C8-6542-A520-CB93C1AE63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" b="-1"/>
          <a:stretch/>
        </p:blipFill>
        <p:spPr>
          <a:xfrm>
            <a:off x="303846" y="2418844"/>
            <a:ext cx="3794760" cy="2013804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E2026C-306F-9C47-80FC-2F130EFF687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r="1" b="1"/>
          <a:stretch/>
        </p:blipFill>
        <p:spPr>
          <a:xfrm>
            <a:off x="4193014" y="321734"/>
            <a:ext cx="3794760" cy="2010551"/>
          </a:xfrm>
          <a:prstGeom prst="rect">
            <a:avLst/>
          </a:prstGeom>
        </p:spPr>
      </p:pic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963" y="5694097"/>
            <a:ext cx="91440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680210-0145-5A47-BCB5-50B389EF1E61}"/>
              </a:ext>
            </a:extLst>
          </p:cNvPr>
          <p:cNvSpPr txBox="1"/>
          <p:nvPr/>
        </p:nvSpPr>
        <p:spPr>
          <a:xfrm>
            <a:off x="7844881" y="4896093"/>
            <a:ext cx="3771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4000" b="1" dirty="0">
                <a:solidFill>
                  <a:schemeClr val="bg1"/>
                </a:solidFill>
              </a:rPr>
              <a:t>Beijing</a:t>
            </a:r>
            <a:endParaRPr lang="en-CN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839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846237FE-4FB1-F144-96CF-47169AD7F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513"/>
            <a:ext cx="12192000" cy="639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28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itle 1">
            <a:extLst>
              <a:ext uri="{FF2B5EF4-FFF2-40B4-BE49-F238E27FC236}">
                <a16:creationId xmlns:a16="http://schemas.microsoft.com/office/drawing/2014/main" id="{FFA18CBF-FDE1-7B47-92D5-108D6CC02D5A}"/>
              </a:ext>
            </a:extLst>
          </p:cNvPr>
          <p:cNvSpPr txBox="1">
            <a:spLocks/>
          </p:cNvSpPr>
          <p:nvPr/>
        </p:nvSpPr>
        <p:spPr>
          <a:xfrm>
            <a:off x="901690" y="405575"/>
            <a:ext cx="6430414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Discussion/Future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Directions</a:t>
            </a:r>
            <a:endParaRPr lang="en-US" sz="4000" b="1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2F8AF-F132-B649-93A8-17F60496A7D7}"/>
              </a:ext>
            </a:extLst>
          </p:cNvPr>
          <p:cNvSpPr txBox="1"/>
          <p:nvPr/>
        </p:nvSpPr>
        <p:spPr>
          <a:xfrm>
            <a:off x="383059" y="2244494"/>
            <a:ext cx="63183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This</a:t>
            </a:r>
            <a:r>
              <a:rPr lang="zh-CN" altLang="en-US" sz="2200" dirty="0"/>
              <a:t> </a:t>
            </a:r>
            <a:r>
              <a:rPr lang="en-US" altLang="zh-CN" sz="2200" dirty="0"/>
              <a:t>massive</a:t>
            </a:r>
            <a:r>
              <a:rPr lang="zh-CN" altLang="en-US" sz="2200" dirty="0"/>
              <a:t> </a:t>
            </a:r>
            <a:r>
              <a:rPr lang="en-US" altLang="zh-CN" sz="2200" dirty="0"/>
              <a:t>quarantine</a:t>
            </a:r>
            <a:r>
              <a:rPr lang="zh-CN" altLang="en-US" sz="2200" dirty="0"/>
              <a:t> </a:t>
            </a:r>
            <a:r>
              <a:rPr lang="en-US" altLang="zh-CN" sz="2200" dirty="0"/>
              <a:t>in</a:t>
            </a:r>
            <a:r>
              <a:rPr lang="zh-CN" altLang="en-US" sz="2200" dirty="0"/>
              <a:t> </a:t>
            </a:r>
            <a:r>
              <a:rPr lang="en-US" altLang="zh-CN" sz="2200" dirty="0"/>
              <a:t>China</a:t>
            </a:r>
            <a:r>
              <a:rPr lang="zh-CN" altLang="en-US" sz="2200" dirty="0"/>
              <a:t> </a:t>
            </a:r>
            <a:r>
              <a:rPr lang="en-US" altLang="zh-CN" sz="2200" dirty="0"/>
              <a:t>has</a:t>
            </a:r>
            <a:r>
              <a:rPr lang="zh-CN" altLang="en-US" sz="2200" dirty="0"/>
              <a:t> </a:t>
            </a:r>
            <a:r>
              <a:rPr lang="en-US" altLang="zh-CN" sz="2200" dirty="0"/>
              <a:t>led</a:t>
            </a:r>
            <a:r>
              <a:rPr lang="zh-CN" altLang="en-US" sz="2200" dirty="0"/>
              <a:t> </a:t>
            </a:r>
            <a:r>
              <a:rPr lang="en-US" altLang="zh-CN" sz="2200" dirty="0"/>
              <a:t>to</a:t>
            </a:r>
            <a:r>
              <a:rPr lang="zh-CN" altLang="en-US" sz="2200" dirty="0"/>
              <a:t> </a:t>
            </a:r>
            <a:r>
              <a:rPr lang="en-US" altLang="zh-CN" sz="2200" dirty="0"/>
              <a:t>a</a:t>
            </a:r>
            <a:r>
              <a:rPr lang="zh-CN" altLang="en-US" sz="2200" dirty="0"/>
              <a:t> </a:t>
            </a:r>
            <a:r>
              <a:rPr lang="en-US" altLang="zh-CN" sz="2200" dirty="0"/>
              <a:t>substantial</a:t>
            </a:r>
            <a:r>
              <a:rPr lang="zh-CN" altLang="en-US" sz="2200" dirty="0"/>
              <a:t> </a:t>
            </a:r>
            <a:r>
              <a:rPr lang="en-US" altLang="zh-CN" sz="2200" dirty="0"/>
              <a:t>improvement</a:t>
            </a:r>
            <a:r>
              <a:rPr lang="zh-CN" altLang="en-US" sz="2200" dirty="0"/>
              <a:t> </a:t>
            </a:r>
            <a:r>
              <a:rPr lang="en-US" altLang="zh-CN" sz="2200" dirty="0"/>
              <a:t>in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air</a:t>
            </a:r>
            <a:r>
              <a:rPr lang="zh-CN" altLang="en-US" sz="2200" dirty="0"/>
              <a:t> </a:t>
            </a:r>
            <a:r>
              <a:rPr lang="en-US" altLang="zh-CN" sz="2200" dirty="0"/>
              <a:t>quality</a:t>
            </a:r>
            <a:r>
              <a:rPr lang="zh-CN" altLang="en-US" sz="2200" dirty="0"/>
              <a:t> </a:t>
            </a:r>
            <a:r>
              <a:rPr lang="en-US" altLang="zh-CN" sz="2200" dirty="0"/>
              <a:t>in</a:t>
            </a:r>
            <a:r>
              <a:rPr lang="zh-CN" altLang="en-US" sz="2200" dirty="0"/>
              <a:t> </a:t>
            </a:r>
            <a:r>
              <a:rPr lang="en-US" altLang="zh-CN" sz="2200" dirty="0"/>
              <a:t>major</a:t>
            </a:r>
            <a:r>
              <a:rPr lang="zh-CN" altLang="en-US" sz="2200" dirty="0"/>
              <a:t> </a:t>
            </a:r>
            <a:r>
              <a:rPr lang="en-US" altLang="zh-CN" sz="2200" dirty="0"/>
              <a:t>Chinese</a:t>
            </a:r>
            <a:r>
              <a:rPr lang="zh-CN" altLang="en-US" sz="2200" dirty="0"/>
              <a:t> </a:t>
            </a:r>
            <a:r>
              <a:rPr lang="en-US" altLang="zh-CN" sz="2200" dirty="0"/>
              <a:t>cities;</a:t>
            </a:r>
          </a:p>
          <a:p>
            <a:endParaRPr lang="en-US" altLang="zh-CN" sz="2200" dirty="0"/>
          </a:p>
          <a:p>
            <a:r>
              <a:rPr lang="en-US" altLang="zh-CN" sz="2200" dirty="0"/>
              <a:t>Furthermore,</a:t>
            </a:r>
            <a:r>
              <a:rPr lang="zh-CN" altLang="en-US" sz="2200" dirty="0"/>
              <a:t> </a:t>
            </a:r>
            <a:r>
              <a:rPr lang="en-US" altLang="zh-CN" sz="2200" dirty="0"/>
              <a:t>it</a:t>
            </a:r>
            <a:r>
              <a:rPr lang="zh-CN" altLang="en-US" sz="2200" dirty="0"/>
              <a:t> </a:t>
            </a:r>
            <a:r>
              <a:rPr lang="en-US" altLang="zh-CN" sz="2200" dirty="0"/>
              <a:t>has</a:t>
            </a:r>
            <a:r>
              <a:rPr lang="zh-CN" altLang="en-US" sz="2200" dirty="0"/>
              <a:t> </a:t>
            </a:r>
            <a:r>
              <a:rPr lang="en-US" altLang="zh-CN" sz="2200" dirty="0"/>
              <a:t>shown</a:t>
            </a:r>
            <a:r>
              <a:rPr lang="zh-CN" altLang="en-US" sz="2200" dirty="0"/>
              <a:t> </a:t>
            </a:r>
            <a:r>
              <a:rPr lang="en-US" altLang="zh-CN" sz="2200" dirty="0"/>
              <a:t>that</a:t>
            </a:r>
            <a:r>
              <a:rPr lang="zh-CN" altLang="en-US" sz="2200" dirty="0"/>
              <a:t> </a:t>
            </a:r>
            <a:r>
              <a:rPr lang="en-US" altLang="zh-CN" sz="2200" dirty="0"/>
              <a:t>its</a:t>
            </a:r>
            <a:r>
              <a:rPr lang="zh-CN" altLang="en-US" sz="2200" dirty="0"/>
              <a:t> </a:t>
            </a:r>
            <a:r>
              <a:rPr lang="en-US" altLang="zh-CN" sz="2200" dirty="0"/>
              <a:t>effect</a:t>
            </a:r>
            <a:r>
              <a:rPr lang="zh-CN" altLang="en-US" sz="2200" dirty="0"/>
              <a:t> </a:t>
            </a:r>
            <a:r>
              <a:rPr lang="en-US" altLang="zh-CN" sz="2200" dirty="0"/>
              <a:t>is</a:t>
            </a:r>
            <a:r>
              <a:rPr lang="zh-CN" altLang="en-US" sz="2200" dirty="0"/>
              <a:t> </a:t>
            </a:r>
            <a:r>
              <a:rPr lang="en-US" altLang="zh-CN" sz="2200" dirty="0"/>
              <a:t>still</a:t>
            </a:r>
            <a:r>
              <a:rPr lang="zh-CN" altLang="en-US" sz="2200" dirty="0"/>
              <a:t> </a:t>
            </a:r>
            <a:r>
              <a:rPr lang="en-US" altLang="zh-CN" sz="2200" dirty="0"/>
              <a:t>strong</a:t>
            </a:r>
            <a:r>
              <a:rPr lang="zh-CN" altLang="en-US" sz="2200" dirty="0"/>
              <a:t> </a:t>
            </a:r>
            <a:r>
              <a:rPr lang="en-US" altLang="zh-CN" sz="2200" dirty="0"/>
              <a:t>even</a:t>
            </a:r>
            <a:r>
              <a:rPr lang="zh-CN" altLang="en-US" sz="2200" dirty="0"/>
              <a:t> </a:t>
            </a:r>
            <a:r>
              <a:rPr lang="en-US" altLang="zh-CN" sz="2200" dirty="0"/>
              <a:t>after</a:t>
            </a:r>
            <a:r>
              <a:rPr lang="zh-CN" altLang="en-US" sz="2200" dirty="0"/>
              <a:t> </a:t>
            </a:r>
            <a:r>
              <a:rPr lang="en-US" altLang="zh-CN" sz="2200" dirty="0"/>
              <a:t>very</a:t>
            </a:r>
            <a:r>
              <a:rPr lang="zh-CN" altLang="en-US" sz="2200" dirty="0"/>
              <a:t> </a:t>
            </a:r>
            <a:r>
              <a:rPr lang="en-US" altLang="zh-CN" sz="2200" dirty="0"/>
              <a:t>stringent</a:t>
            </a:r>
            <a:r>
              <a:rPr lang="zh-CN" altLang="en-US" sz="2200" dirty="0"/>
              <a:t> </a:t>
            </a:r>
            <a:r>
              <a:rPr lang="en-US" altLang="zh-CN" sz="2200" dirty="0"/>
              <a:t>policies</a:t>
            </a:r>
            <a:r>
              <a:rPr lang="zh-CN" altLang="en-US" sz="2200" dirty="0"/>
              <a:t> </a:t>
            </a:r>
            <a:r>
              <a:rPr lang="en-US" altLang="zh-CN" sz="2200" dirty="0"/>
              <a:t>have</a:t>
            </a:r>
            <a:r>
              <a:rPr lang="zh-CN" altLang="en-US" sz="2200" dirty="0"/>
              <a:t> </a:t>
            </a:r>
            <a:r>
              <a:rPr lang="en-US" altLang="zh-CN" sz="2200" dirty="0"/>
              <a:t>been</a:t>
            </a:r>
            <a:r>
              <a:rPr lang="zh-CN" altLang="en-US" sz="2200" dirty="0"/>
              <a:t> </a:t>
            </a:r>
            <a:r>
              <a:rPr lang="en-US" altLang="zh-CN" sz="2200" dirty="0"/>
              <a:t>proposed</a:t>
            </a:r>
            <a:r>
              <a:rPr lang="zh-CN" altLang="en-US" sz="2200" dirty="0"/>
              <a:t> </a:t>
            </a:r>
            <a:r>
              <a:rPr lang="en-US" altLang="zh-CN" sz="2200" dirty="0"/>
              <a:t>in</a:t>
            </a:r>
            <a:r>
              <a:rPr lang="zh-CN" altLang="en-US" sz="2200" dirty="0"/>
              <a:t> </a:t>
            </a:r>
            <a:r>
              <a:rPr lang="en-US" altLang="zh-CN" sz="2200" dirty="0"/>
              <a:t>previous</a:t>
            </a:r>
            <a:r>
              <a:rPr lang="zh-CN" altLang="en-US" sz="2200" dirty="0"/>
              <a:t> </a:t>
            </a:r>
            <a:r>
              <a:rPr lang="en-US" altLang="zh-CN" sz="2200" dirty="0"/>
              <a:t>years.</a:t>
            </a:r>
          </a:p>
          <a:p>
            <a:endParaRPr lang="en-US" altLang="zh-CN" sz="2200" b="1" dirty="0"/>
          </a:p>
        </p:txBody>
      </p:sp>
      <p:pic>
        <p:nvPicPr>
          <p:cNvPr id="6" name="Picture 5" descr="A castle with water in the background&#10;&#10;Description automatically generated">
            <a:extLst>
              <a:ext uri="{FF2B5EF4-FFF2-40B4-BE49-F238E27FC236}">
                <a16:creationId xmlns:a16="http://schemas.microsoft.com/office/drawing/2014/main" id="{C332072B-1C82-5043-ADE8-EA6E8B6F1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468" y="87183"/>
            <a:ext cx="5012718" cy="2818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5EDEF5-B9A5-3746-8053-15418D3E44B8}"/>
              </a:ext>
            </a:extLst>
          </p:cNvPr>
          <p:cNvSpPr txBox="1"/>
          <p:nvPr/>
        </p:nvSpPr>
        <p:spPr>
          <a:xfrm>
            <a:off x="383060" y="5045261"/>
            <a:ext cx="116041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study</a:t>
            </a: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could</a:t>
            </a: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further</a:t>
            </a: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improved</a:t>
            </a: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include</a:t>
            </a: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considering</a:t>
            </a: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quantifying</a:t>
            </a: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co-benefits</a:t>
            </a: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improvement</a:t>
            </a: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air</a:t>
            </a: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such</a:t>
            </a: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drops</a:t>
            </a: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mortality</a:t>
            </a: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rate</a:t>
            </a: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associated.</a:t>
            </a:r>
            <a:endParaRPr lang="en-C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03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36">
            <a:extLst>
              <a:ext uri="{FF2B5EF4-FFF2-40B4-BE49-F238E27FC236}">
                <a16:creationId xmlns:a16="http://schemas.microsoft.com/office/drawing/2014/main" id="{18FD74D4-C0F3-4E5B-9628-885593F0B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864" y="891540"/>
            <a:ext cx="4898135" cy="1360340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2020 Covid-19 Outbreak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Rectangle 38">
            <a:extLst>
              <a:ext uri="{FF2B5EF4-FFF2-40B4-BE49-F238E27FC236}">
                <a16:creationId xmlns:a16="http://schemas.microsoft.com/office/drawing/2014/main" id="{14909CA5-C1C9-48C7-8689-4B44A82CC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812FC5-2E30-064B-826D-521A54694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64" y="2412747"/>
            <a:ext cx="4878978" cy="3631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In January 2020, a novel coronavirus disease (COVID-19) outbreak first happened in Wuhan and then quickly spread to the whole country.</a:t>
            </a:r>
          </a:p>
          <a:p>
            <a:pPr marL="0" indent="0">
              <a:buNone/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Since the beginning of February, the Chinese Government posted one of the strictest emergency responses in human history by banning the traffic mobility and issued a large population shelter in space order in the entire country until the beginning of April.</a:t>
            </a:r>
          </a:p>
        </p:txBody>
      </p:sp>
      <p:pic>
        <p:nvPicPr>
          <p:cNvPr id="7" name="Picture 6" descr="A picture containing train, indoor, building, track&#10;&#10;Description automatically generated">
            <a:extLst>
              <a:ext uri="{FF2B5EF4-FFF2-40B4-BE49-F238E27FC236}">
                <a16:creationId xmlns:a16="http://schemas.microsoft.com/office/drawing/2014/main" id="{F047E17D-EC93-7049-9ACD-472AEAFB6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937" y="928556"/>
            <a:ext cx="4489153" cy="2311913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9" name="Picture 8" descr="A picture containing photo, cake, man, food&#10;&#10;Description automatically generated">
            <a:extLst>
              <a:ext uri="{FF2B5EF4-FFF2-40B4-BE49-F238E27FC236}">
                <a16:creationId xmlns:a16="http://schemas.microsoft.com/office/drawing/2014/main" id="{03100D1C-BD7D-5E4D-BB43-CBE9E691C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41" y="3651817"/>
            <a:ext cx="4493949" cy="2246974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C6874D-0785-2646-AAAC-CDEADCCE66BC}"/>
              </a:ext>
            </a:extLst>
          </p:cNvPr>
          <p:cNvSpPr/>
          <p:nvPr/>
        </p:nvSpPr>
        <p:spPr>
          <a:xfrm>
            <a:off x="7928975" y="1440493"/>
            <a:ext cx="4096011" cy="4371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92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3A93628A-4A26-42A6-859F-D1C95150A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itle 1">
            <a:extLst>
              <a:ext uri="{FF2B5EF4-FFF2-40B4-BE49-F238E27FC236}">
                <a16:creationId xmlns:a16="http://schemas.microsoft.com/office/drawing/2014/main" id="{FFA18CBF-FDE1-7B47-92D5-108D6CC02D5A}"/>
              </a:ext>
            </a:extLst>
          </p:cNvPr>
          <p:cNvSpPr txBox="1">
            <a:spLocks/>
          </p:cNvSpPr>
          <p:nvPr/>
        </p:nvSpPr>
        <p:spPr>
          <a:xfrm>
            <a:off x="1197863" y="891539"/>
            <a:ext cx="5892259" cy="1346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4000" b="1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Air Pollution in China</a:t>
            </a:r>
            <a:endParaRPr lang="en-US" sz="4000" b="1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9D1E181F-DCF6-4D62-86AF-799CDE52F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2F8AF-F132-B649-93A8-17F60496A7D7}"/>
              </a:ext>
            </a:extLst>
          </p:cNvPr>
          <p:cNvSpPr txBox="1"/>
          <p:nvPr/>
        </p:nvSpPr>
        <p:spPr>
          <a:xfrm>
            <a:off x="1182234" y="2061402"/>
            <a:ext cx="5892259" cy="390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China’s rapid economic development over the past three decades has come with an enormous rise in energy demand. It’s energy-related carbon emissions grew by 6.9 times during this period and has turned China into the world’s largest carbon dioxide emitter.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Government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media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identified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massive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manufacturing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factories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transportation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top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most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significant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emitting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sectors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contributed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level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air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pollution.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Stringent regulations on the emission standards of these sectors have been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proposed to regulate their air pollutant emissions.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6" name="Picture 5" descr="A person standing in front of a mirror posing for the camera&#10;&#10;Description automatically generated">
            <a:extLst>
              <a:ext uri="{FF2B5EF4-FFF2-40B4-BE49-F238E27FC236}">
                <a16:creationId xmlns:a16="http://schemas.microsoft.com/office/drawing/2014/main" id="{54B913A4-BB36-1C4F-8730-9CF2C420A1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" r="-5" b="-5"/>
          <a:stretch/>
        </p:blipFill>
        <p:spPr>
          <a:xfrm>
            <a:off x="7414475" y="3479338"/>
            <a:ext cx="4452863" cy="3118870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7" name="Picture 6" descr="A large long train on a track with smoke coming out of it&#10;&#10;Description automatically generated">
            <a:extLst>
              <a:ext uri="{FF2B5EF4-FFF2-40B4-BE49-F238E27FC236}">
                <a16:creationId xmlns:a16="http://schemas.microsoft.com/office/drawing/2014/main" id="{B306E07D-B4A7-3447-889B-41997F0EAF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6" r="11823" b="-1"/>
          <a:stretch/>
        </p:blipFill>
        <p:spPr>
          <a:xfrm>
            <a:off x="7414476" y="259793"/>
            <a:ext cx="4452863" cy="3118849"/>
          </a:xfrm>
          <a:prstGeom prst="rect">
            <a:avLst/>
          </a:prstGeom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A5FDA87-C737-406E-9876-2EF48219D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351" y="3427095"/>
            <a:ext cx="3621024" cy="0"/>
          </a:xfrm>
          <a:prstGeom prst="line">
            <a:avLst/>
          </a:prstGeom>
          <a:ln>
            <a:solidFill>
              <a:srgbClr val="00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490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  <a:r>
              <a:rPr lang="zh-CN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A picture containing cake, snow, covered, young&#10;&#10;Description automatically generated">
            <a:extLst>
              <a:ext uri="{FF2B5EF4-FFF2-40B4-BE49-F238E27FC236}">
                <a16:creationId xmlns:a16="http://schemas.microsoft.com/office/drawing/2014/main" id="{C70C76B8-52F4-3C45-9EF5-8674A72A2F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6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812FC5-2E30-064B-826D-521A54694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5576" y="3864937"/>
            <a:ext cx="9036424" cy="3105140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While facing an unprecedented domestic or even international pandemic due to the</a:t>
            </a:r>
            <a:r>
              <a:rPr lang="zh-CN" alt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COVID-19 outbreak, several media have reported that the air pollution issue in China has been</a:t>
            </a:r>
            <a:r>
              <a:rPr lang="zh-CN" alt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curbed during this lockdown period</a:t>
            </a:r>
          </a:p>
          <a:p>
            <a:pPr marL="0" indent="0">
              <a:buNone/>
            </a:pPr>
            <a:r>
              <a:rPr lang="en-US" altLang="zh-CN" sz="23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overarching goal of this study is to examine</a:t>
            </a:r>
            <a:r>
              <a:rPr lang="zh-CN" alt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the improvements in air pollution levels during this period</a:t>
            </a:r>
            <a:r>
              <a:rPr lang="zh-CN" alt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300" dirty="0">
                <a:latin typeface="Calibri" panose="020F0502020204030204" pitchFamily="34" charset="0"/>
                <a:cs typeface="Calibri" panose="020F0502020204030204" pitchFamily="34" charset="0"/>
              </a:rPr>
              <a:t>due</a:t>
            </a:r>
            <a:r>
              <a:rPr lang="zh-CN" alt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300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3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300" dirty="0">
                <a:latin typeface="Calibri" panose="020F0502020204030204" pitchFamily="34" charset="0"/>
                <a:cs typeface="Calibri" panose="020F0502020204030204" pitchFamily="34" charset="0"/>
              </a:rPr>
              <a:t>massive</a:t>
            </a:r>
            <a:r>
              <a:rPr lang="zh-CN" alt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300" dirty="0">
                <a:latin typeface="Calibri" panose="020F0502020204030204" pitchFamily="34" charset="0"/>
                <a:cs typeface="Calibri" panose="020F0502020204030204" pitchFamily="34" charset="0"/>
              </a:rPr>
              <a:t>quarantine.</a:t>
            </a:r>
          </a:p>
          <a:p>
            <a:pPr marL="0" indent="0">
              <a:buNone/>
            </a:pPr>
            <a:r>
              <a:rPr lang="en-US" altLang="zh-CN" sz="2300" dirty="0">
                <a:latin typeface="Calibri" panose="020F0502020204030204" pitchFamily="34" charset="0"/>
                <a:cs typeface="Calibri" panose="020F0502020204030204" pitchFamily="34" charset="0"/>
              </a:rPr>
              <a:t>Specifically,</a:t>
            </a:r>
            <a:r>
              <a:rPr lang="zh-CN" alt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300" dirty="0"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zh-CN" alt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300" dirty="0">
                <a:latin typeface="Calibri" panose="020F0502020204030204" pitchFamily="34" charset="0"/>
                <a:cs typeface="Calibri" panose="020F0502020204030204" pitchFamily="34" charset="0"/>
              </a:rPr>
              <a:t>study:</a:t>
            </a:r>
          </a:p>
          <a:p>
            <a:pPr marL="514350" indent="-514350">
              <a:buAutoNum type="arabicPeriod"/>
            </a:pPr>
            <a:r>
              <a:rPr lang="en-US" sz="2300" dirty="0"/>
              <a:t>Investigate the air pollution level for different pollutants among the same period over the past </a:t>
            </a:r>
            <a:r>
              <a:rPr lang="en-US" altLang="zh-CN" sz="2300" dirty="0"/>
              <a:t>six</a:t>
            </a:r>
            <a:r>
              <a:rPr lang="en-US" sz="2300" dirty="0"/>
              <a:t> years in </a:t>
            </a:r>
            <a:r>
              <a:rPr lang="en-US" altLang="zh-CN" sz="2300" dirty="0"/>
              <a:t>major</a:t>
            </a:r>
            <a:r>
              <a:rPr lang="zh-CN" altLang="en-US" sz="2300" dirty="0"/>
              <a:t> </a:t>
            </a:r>
            <a:r>
              <a:rPr lang="en-US" altLang="zh-CN" sz="2300" dirty="0"/>
              <a:t>Chinese</a:t>
            </a:r>
            <a:r>
              <a:rPr lang="zh-CN" altLang="en-US" sz="2300" dirty="0"/>
              <a:t> </a:t>
            </a:r>
            <a:r>
              <a:rPr lang="en-US" altLang="zh-CN" sz="2300" dirty="0"/>
              <a:t>cities</a:t>
            </a:r>
            <a:r>
              <a:rPr lang="zh-CN" altLang="en-US" sz="2300" dirty="0"/>
              <a:t> </a:t>
            </a:r>
            <a:r>
              <a:rPr lang="en-US" altLang="zh-CN" sz="2300" dirty="0"/>
              <a:t>including</a:t>
            </a:r>
            <a:r>
              <a:rPr lang="zh-CN" altLang="en-US" sz="2300" dirty="0"/>
              <a:t> </a:t>
            </a:r>
            <a:r>
              <a:rPr lang="en-US" altLang="zh-CN" sz="2300" dirty="0"/>
              <a:t>Beijing,</a:t>
            </a:r>
            <a:r>
              <a:rPr lang="zh-CN" altLang="en-US" sz="2300" dirty="0"/>
              <a:t> </a:t>
            </a:r>
            <a:r>
              <a:rPr lang="en-US" altLang="zh-CN" sz="2300" dirty="0"/>
              <a:t>Shanghai,</a:t>
            </a:r>
            <a:r>
              <a:rPr lang="zh-CN" altLang="en-US" sz="2300" dirty="0"/>
              <a:t> </a:t>
            </a:r>
            <a:r>
              <a:rPr lang="en-US" altLang="zh-CN" sz="2300" dirty="0"/>
              <a:t>Wuhan,</a:t>
            </a:r>
            <a:r>
              <a:rPr lang="zh-CN" altLang="en-US" sz="2300" dirty="0"/>
              <a:t> </a:t>
            </a:r>
            <a:r>
              <a:rPr lang="en-US" altLang="zh-CN" sz="2300" dirty="0"/>
              <a:t>Guangzhou,</a:t>
            </a:r>
            <a:r>
              <a:rPr lang="zh-CN" altLang="en-US" sz="2300" dirty="0"/>
              <a:t> </a:t>
            </a:r>
            <a:r>
              <a:rPr lang="en-US" altLang="zh-CN" sz="2300" dirty="0"/>
              <a:t>Chengdu,</a:t>
            </a:r>
            <a:r>
              <a:rPr lang="zh-CN" altLang="en-US" sz="2300" dirty="0"/>
              <a:t> </a:t>
            </a:r>
            <a:r>
              <a:rPr lang="en-US" altLang="zh-CN" sz="2300" dirty="0"/>
              <a:t>and</a:t>
            </a:r>
            <a:r>
              <a:rPr lang="zh-CN" altLang="en-US" sz="2300" dirty="0"/>
              <a:t> </a:t>
            </a:r>
            <a:r>
              <a:rPr lang="en-US" altLang="zh-CN" sz="2300" dirty="0"/>
              <a:t>Hongkong;</a:t>
            </a:r>
          </a:p>
          <a:p>
            <a:pPr marL="514350" indent="-514350">
              <a:buAutoNum type="arabicPeriod"/>
            </a:pPr>
            <a:r>
              <a:rPr lang="en-US" altLang="zh-CN" sz="2300" dirty="0"/>
              <a:t>Compare</a:t>
            </a:r>
            <a:r>
              <a:rPr lang="zh-CN" altLang="en-US" sz="2300" dirty="0"/>
              <a:t> </a:t>
            </a:r>
            <a:r>
              <a:rPr lang="en-US" altLang="zh-CN" sz="2300" dirty="0"/>
              <a:t>the</a:t>
            </a:r>
            <a:r>
              <a:rPr lang="zh-CN" altLang="en-US" sz="2300" dirty="0"/>
              <a:t> </a:t>
            </a:r>
            <a:r>
              <a:rPr lang="en-US" altLang="zh-CN" sz="2300" dirty="0"/>
              <a:t>effects</a:t>
            </a:r>
            <a:r>
              <a:rPr lang="zh-CN" altLang="en-US" sz="2300" dirty="0"/>
              <a:t> </a:t>
            </a:r>
            <a:r>
              <a:rPr lang="en-US" altLang="zh-CN" sz="2300" dirty="0"/>
              <a:t>of</a:t>
            </a:r>
            <a:r>
              <a:rPr lang="zh-CN" altLang="en-US" sz="2300" dirty="0"/>
              <a:t> </a:t>
            </a:r>
            <a:r>
              <a:rPr lang="en-US" altLang="zh-CN" sz="2300" dirty="0"/>
              <a:t>this</a:t>
            </a:r>
            <a:r>
              <a:rPr lang="zh-CN" altLang="en-US" sz="2300" dirty="0"/>
              <a:t> </a:t>
            </a:r>
            <a:r>
              <a:rPr lang="en-US" altLang="zh-CN" sz="2300" dirty="0"/>
              <a:t>massive</a:t>
            </a:r>
            <a:r>
              <a:rPr lang="zh-CN" altLang="en-US" sz="2300" dirty="0"/>
              <a:t> </a:t>
            </a:r>
            <a:r>
              <a:rPr lang="en-US" altLang="zh-CN" sz="2300" dirty="0"/>
              <a:t>quarantine</a:t>
            </a:r>
            <a:r>
              <a:rPr lang="zh-CN" altLang="en-US" sz="2300" dirty="0"/>
              <a:t> </a:t>
            </a:r>
            <a:r>
              <a:rPr lang="en-US" altLang="zh-CN" sz="2300" dirty="0"/>
              <a:t>to</a:t>
            </a:r>
            <a:r>
              <a:rPr lang="zh-CN" altLang="en-US" sz="2300" dirty="0"/>
              <a:t> </a:t>
            </a:r>
            <a:r>
              <a:rPr lang="en-US" altLang="zh-CN" sz="2300" dirty="0"/>
              <a:t>the</a:t>
            </a:r>
            <a:r>
              <a:rPr lang="zh-CN" altLang="en-US" sz="2300" dirty="0"/>
              <a:t> </a:t>
            </a:r>
            <a:r>
              <a:rPr lang="en-US" altLang="zh-CN" sz="2300" dirty="0"/>
              <a:t>effects</a:t>
            </a:r>
            <a:r>
              <a:rPr lang="zh-CN" altLang="en-US" sz="2300" dirty="0"/>
              <a:t> </a:t>
            </a:r>
            <a:r>
              <a:rPr lang="en-US" altLang="zh-CN" sz="2300" dirty="0"/>
              <a:t>of</a:t>
            </a:r>
            <a:r>
              <a:rPr lang="zh-CN" altLang="en-US" sz="2300" dirty="0"/>
              <a:t> </a:t>
            </a:r>
            <a:r>
              <a:rPr lang="en-US" altLang="zh-CN" sz="2300" dirty="0"/>
              <a:t>previous</a:t>
            </a:r>
            <a:r>
              <a:rPr lang="zh-CN" altLang="en-US" sz="2300" dirty="0"/>
              <a:t> </a:t>
            </a:r>
            <a:r>
              <a:rPr lang="en-US" altLang="zh-CN" sz="2300" dirty="0"/>
              <a:t>policies</a:t>
            </a:r>
            <a:r>
              <a:rPr lang="zh-CN" altLang="en-US" sz="2300" dirty="0"/>
              <a:t>  </a:t>
            </a:r>
            <a:endParaRPr lang="en-US" sz="2300" dirty="0"/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C6874D-0785-2646-AAAC-CDEADCCE66BC}"/>
              </a:ext>
            </a:extLst>
          </p:cNvPr>
          <p:cNvSpPr/>
          <p:nvPr/>
        </p:nvSpPr>
        <p:spPr>
          <a:xfrm>
            <a:off x="7928975" y="1440493"/>
            <a:ext cx="4096011" cy="4371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6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itle 1">
            <a:extLst>
              <a:ext uri="{FF2B5EF4-FFF2-40B4-BE49-F238E27FC236}">
                <a16:creationId xmlns:a16="http://schemas.microsoft.com/office/drawing/2014/main" id="{FFA18CBF-FDE1-7B47-92D5-108D6CC02D5A}"/>
              </a:ext>
            </a:extLst>
          </p:cNvPr>
          <p:cNvSpPr txBox="1">
            <a:spLocks/>
          </p:cNvSpPr>
          <p:nvPr/>
        </p:nvSpPr>
        <p:spPr>
          <a:xfrm>
            <a:off x="901690" y="405575"/>
            <a:ext cx="6430414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4000" b="1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endParaRPr lang="en-US" sz="4000" b="1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2F8AF-F132-B649-93A8-17F60496A7D7}"/>
              </a:ext>
            </a:extLst>
          </p:cNvPr>
          <p:cNvSpPr txBox="1"/>
          <p:nvPr/>
        </p:nvSpPr>
        <p:spPr>
          <a:xfrm>
            <a:off x="383059" y="2244494"/>
            <a:ext cx="66047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retrieved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air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pollution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six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major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cities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(Beijing,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Shanghai,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Wuhan,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Guangzhou,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Chengdu,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Hongkong)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same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period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(Jan.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2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~Apr.20</a:t>
            </a:r>
            <a:r>
              <a:rPr lang="en-US" altLang="zh-CN" sz="2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past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six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years.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46987-4B56-7D4E-BF62-1E2FDA4BA8FB}"/>
              </a:ext>
            </a:extLst>
          </p:cNvPr>
          <p:cNvSpPr txBox="1"/>
          <p:nvPr/>
        </p:nvSpPr>
        <p:spPr>
          <a:xfrm>
            <a:off x="1" y="4083401"/>
            <a:ext cx="12191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city,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Pandas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library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draw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2-D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Line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charts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six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major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air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pollutants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(CO,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NO2,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O3,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PM2.5,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PM10,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SO2)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same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period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past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six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years.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finished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formulating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small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inputting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pollutant,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will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automatically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show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up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graphs.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A view of a city street&#10;&#10;Description automatically generated">
            <a:extLst>
              <a:ext uri="{FF2B5EF4-FFF2-40B4-BE49-F238E27FC236}">
                <a16:creationId xmlns:a16="http://schemas.microsoft.com/office/drawing/2014/main" id="{8236EEE0-2EA1-3D42-A420-E65E96624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404" y="314969"/>
            <a:ext cx="5440596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78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6" y="4577975"/>
            <a:ext cx="11482938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itle 1">
            <a:extLst>
              <a:ext uri="{FF2B5EF4-FFF2-40B4-BE49-F238E27FC236}">
                <a16:creationId xmlns:a16="http://schemas.microsoft.com/office/drawing/2014/main" id="{FFA18CBF-FDE1-7B47-92D5-108D6CC02D5A}"/>
              </a:ext>
            </a:extLst>
          </p:cNvPr>
          <p:cNvSpPr txBox="1">
            <a:spLocks/>
          </p:cNvSpPr>
          <p:nvPr/>
        </p:nvSpPr>
        <p:spPr>
          <a:xfrm>
            <a:off x="607325" y="4741948"/>
            <a:ext cx="10825663" cy="862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4000" b="1" kern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US" sz="4000" b="1" kern="12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A picture containing sitting, table, group&#10;&#10;Description automatically generated">
            <a:extLst>
              <a:ext uri="{FF2B5EF4-FFF2-40B4-BE49-F238E27FC236}">
                <a16:creationId xmlns:a16="http://schemas.microsoft.com/office/drawing/2014/main" id="{368D9345-AB89-3543-8745-F69DEFA3E4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288254" y="2422095"/>
            <a:ext cx="3793472" cy="2010551"/>
          </a:xfrm>
          <a:prstGeom prst="rect">
            <a:avLst/>
          </a:prstGeom>
        </p:spPr>
      </p:pic>
      <p:pic>
        <p:nvPicPr>
          <p:cNvPr id="7" name="Picture 6" descr="A picture containing sitting&#10;&#10;Description automatically generated">
            <a:extLst>
              <a:ext uri="{FF2B5EF4-FFF2-40B4-BE49-F238E27FC236}">
                <a16:creationId xmlns:a16="http://schemas.microsoft.com/office/drawing/2014/main" id="{34E6CDD3-7AF6-7D45-9F33-29DA8D164B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" r="1" b="1"/>
          <a:stretch/>
        </p:blipFill>
        <p:spPr>
          <a:xfrm>
            <a:off x="4194959" y="321735"/>
            <a:ext cx="3797570" cy="2010551"/>
          </a:xfrm>
          <a:prstGeom prst="rect">
            <a:avLst/>
          </a:prstGeom>
        </p:spPr>
      </p:pic>
      <p:pic>
        <p:nvPicPr>
          <p:cNvPr id="17" name="Picture 16" descr="A picture containing sitting&#10;&#10;Description automatically generated">
            <a:extLst>
              <a:ext uri="{FF2B5EF4-FFF2-40B4-BE49-F238E27FC236}">
                <a16:creationId xmlns:a16="http://schemas.microsoft.com/office/drawing/2014/main" id="{EC6A3D7B-E38D-424E-9410-E15C6F1463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"/>
          <a:stretch/>
        </p:blipFill>
        <p:spPr>
          <a:xfrm>
            <a:off x="8086176" y="321734"/>
            <a:ext cx="3797984" cy="2010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48B495-5993-E442-A744-E4B21C90ED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0" b="-1"/>
          <a:stretch/>
        </p:blipFill>
        <p:spPr>
          <a:xfrm>
            <a:off x="286966" y="319697"/>
            <a:ext cx="3794760" cy="2010551"/>
          </a:xfrm>
          <a:prstGeom prst="rect">
            <a:avLst/>
          </a:prstGeom>
        </p:spPr>
      </p:pic>
      <p:pic>
        <p:nvPicPr>
          <p:cNvPr id="11" name="Picture 10" descr="A picture containing sitting, table&#10;&#10;Description automatically generated">
            <a:extLst>
              <a:ext uri="{FF2B5EF4-FFF2-40B4-BE49-F238E27FC236}">
                <a16:creationId xmlns:a16="http://schemas.microsoft.com/office/drawing/2014/main" id="{B07A9A8A-1F1C-034C-A96C-28A3C8977D7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5" b="5"/>
          <a:stretch/>
        </p:blipFill>
        <p:spPr>
          <a:xfrm>
            <a:off x="4190180" y="2422095"/>
            <a:ext cx="3794760" cy="2013804"/>
          </a:xfrm>
          <a:prstGeom prst="rect">
            <a:avLst/>
          </a:prstGeom>
        </p:spPr>
      </p:pic>
      <p:pic>
        <p:nvPicPr>
          <p:cNvPr id="15" name="Picture 14" descr="A picture containing sitting&#10;&#10;Description automatically generated">
            <a:extLst>
              <a:ext uri="{FF2B5EF4-FFF2-40B4-BE49-F238E27FC236}">
                <a16:creationId xmlns:a16="http://schemas.microsoft.com/office/drawing/2014/main" id="{7C4437FA-27B7-9F4E-BAAA-F3722B5027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0" b="-1"/>
          <a:stretch/>
        </p:blipFill>
        <p:spPr>
          <a:xfrm>
            <a:off x="8093394" y="2422097"/>
            <a:ext cx="3794760" cy="2010551"/>
          </a:xfrm>
          <a:prstGeom prst="rect">
            <a:avLst/>
          </a:prstGeom>
        </p:spPr>
      </p:pic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963" y="5694097"/>
            <a:ext cx="91440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680210-0145-5A47-BCB5-50B389EF1E61}"/>
              </a:ext>
            </a:extLst>
          </p:cNvPr>
          <p:cNvSpPr txBox="1"/>
          <p:nvPr/>
        </p:nvSpPr>
        <p:spPr>
          <a:xfrm>
            <a:off x="7844881" y="4896093"/>
            <a:ext cx="3771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4000" b="1" dirty="0">
                <a:solidFill>
                  <a:schemeClr val="bg1"/>
                </a:solidFill>
              </a:rPr>
              <a:t>Wuhan</a:t>
            </a:r>
            <a:endParaRPr lang="en-CN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603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6" y="4577975"/>
            <a:ext cx="11482938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itle 1">
            <a:extLst>
              <a:ext uri="{FF2B5EF4-FFF2-40B4-BE49-F238E27FC236}">
                <a16:creationId xmlns:a16="http://schemas.microsoft.com/office/drawing/2014/main" id="{FFA18CBF-FDE1-7B47-92D5-108D6CC02D5A}"/>
              </a:ext>
            </a:extLst>
          </p:cNvPr>
          <p:cNvSpPr txBox="1">
            <a:spLocks/>
          </p:cNvSpPr>
          <p:nvPr/>
        </p:nvSpPr>
        <p:spPr>
          <a:xfrm>
            <a:off x="607325" y="4741948"/>
            <a:ext cx="10825663" cy="862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4000" b="1" kern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US" sz="4000" b="1" kern="12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A close up of many different colors&#10;&#10;Description automatically generated">
            <a:extLst>
              <a:ext uri="{FF2B5EF4-FFF2-40B4-BE49-F238E27FC236}">
                <a16:creationId xmlns:a16="http://schemas.microsoft.com/office/drawing/2014/main" id="{65245B3F-CF50-EE47-B97B-19936C8A26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" b="3"/>
          <a:stretch/>
        </p:blipFill>
        <p:spPr>
          <a:xfrm>
            <a:off x="4208350" y="2423724"/>
            <a:ext cx="3793472" cy="2010551"/>
          </a:xfrm>
          <a:prstGeom prst="rect">
            <a:avLst/>
          </a:prstGeom>
        </p:spPr>
      </p:pic>
      <p:pic>
        <p:nvPicPr>
          <p:cNvPr id="6" name="Picture 5" descr="A picture containing sitting, different, row, group&#10;&#10;Description automatically generated">
            <a:extLst>
              <a:ext uri="{FF2B5EF4-FFF2-40B4-BE49-F238E27FC236}">
                <a16:creationId xmlns:a16="http://schemas.microsoft.com/office/drawing/2014/main" id="{5155BF61-D084-CF4D-9058-D3E7609281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" r="1" b="1"/>
          <a:stretch/>
        </p:blipFill>
        <p:spPr>
          <a:xfrm>
            <a:off x="392610" y="2496257"/>
            <a:ext cx="3797570" cy="2010551"/>
          </a:xfrm>
          <a:prstGeom prst="rect">
            <a:avLst/>
          </a:prstGeom>
        </p:spPr>
      </p:pic>
      <p:pic>
        <p:nvPicPr>
          <p:cNvPr id="20" name="Picture 19" descr="A picture containing sitting&#10;&#10;Description automatically generated">
            <a:extLst>
              <a:ext uri="{FF2B5EF4-FFF2-40B4-BE49-F238E27FC236}">
                <a16:creationId xmlns:a16="http://schemas.microsoft.com/office/drawing/2014/main" id="{7289B514-4732-004F-A1B6-9830AE95B6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"/>
          <a:stretch/>
        </p:blipFill>
        <p:spPr>
          <a:xfrm>
            <a:off x="8086176" y="321734"/>
            <a:ext cx="3797984" cy="2010550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868A4DDD-947C-BB41-9C31-713A0342DB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0" b="-1"/>
          <a:stretch/>
        </p:blipFill>
        <p:spPr>
          <a:xfrm>
            <a:off x="8089400" y="2425556"/>
            <a:ext cx="3794760" cy="2010551"/>
          </a:xfrm>
          <a:prstGeom prst="rect">
            <a:avLst/>
          </a:prstGeom>
        </p:spPr>
      </p:pic>
      <p:pic>
        <p:nvPicPr>
          <p:cNvPr id="4" name="Picture 3" descr="A row of flags&#10;&#10;Description automatically generated">
            <a:extLst>
              <a:ext uri="{FF2B5EF4-FFF2-40B4-BE49-F238E27FC236}">
                <a16:creationId xmlns:a16="http://schemas.microsoft.com/office/drawing/2014/main" id="{5468CC90-81FA-FE49-8BEF-F3477204498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7" b="-4"/>
          <a:stretch/>
        </p:blipFill>
        <p:spPr>
          <a:xfrm>
            <a:off x="4161725" y="318479"/>
            <a:ext cx="3794760" cy="2013804"/>
          </a:xfrm>
          <a:prstGeom prst="rect">
            <a:avLst/>
          </a:prstGeom>
        </p:spPr>
      </p:pic>
      <p:pic>
        <p:nvPicPr>
          <p:cNvPr id="14" name="Picture 13" descr="A row of flags&#10;&#10;Description automatically generated">
            <a:extLst>
              <a:ext uri="{FF2B5EF4-FFF2-40B4-BE49-F238E27FC236}">
                <a16:creationId xmlns:a16="http://schemas.microsoft.com/office/drawing/2014/main" id="{76144428-7AD8-714D-989E-E0E158CB47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0" b="-1"/>
          <a:stretch/>
        </p:blipFill>
        <p:spPr>
          <a:xfrm>
            <a:off x="307840" y="321732"/>
            <a:ext cx="3794760" cy="2010551"/>
          </a:xfrm>
          <a:prstGeom prst="rect">
            <a:avLst/>
          </a:prstGeom>
        </p:spPr>
      </p:pic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963" y="5694097"/>
            <a:ext cx="91440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680210-0145-5A47-BCB5-50B389EF1E61}"/>
              </a:ext>
            </a:extLst>
          </p:cNvPr>
          <p:cNvSpPr txBox="1"/>
          <p:nvPr/>
        </p:nvSpPr>
        <p:spPr>
          <a:xfrm>
            <a:off x="7844881" y="4896093"/>
            <a:ext cx="3771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4000" b="1" dirty="0">
                <a:solidFill>
                  <a:schemeClr val="bg1"/>
                </a:solidFill>
              </a:rPr>
              <a:t>Shanghai</a:t>
            </a:r>
            <a:endParaRPr lang="en-CN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370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6" y="4577975"/>
            <a:ext cx="11482938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itle 1">
            <a:extLst>
              <a:ext uri="{FF2B5EF4-FFF2-40B4-BE49-F238E27FC236}">
                <a16:creationId xmlns:a16="http://schemas.microsoft.com/office/drawing/2014/main" id="{FFA18CBF-FDE1-7B47-92D5-108D6CC02D5A}"/>
              </a:ext>
            </a:extLst>
          </p:cNvPr>
          <p:cNvSpPr txBox="1">
            <a:spLocks/>
          </p:cNvSpPr>
          <p:nvPr/>
        </p:nvSpPr>
        <p:spPr>
          <a:xfrm>
            <a:off x="607325" y="4741948"/>
            <a:ext cx="10825663" cy="862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  <a:endParaRPr lang="en-US" sz="40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16ECA08-1741-F045-B2D7-29CFF92707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3" b="-1"/>
          <a:stretch/>
        </p:blipFill>
        <p:spPr>
          <a:xfrm>
            <a:off x="307840" y="321733"/>
            <a:ext cx="3793472" cy="2010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3007DB-1115-0F44-A074-1E1CC97668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" b="-1"/>
          <a:stretch/>
        </p:blipFill>
        <p:spPr>
          <a:xfrm>
            <a:off x="305791" y="2421055"/>
            <a:ext cx="3797570" cy="2010551"/>
          </a:xfrm>
          <a:prstGeom prst="rect">
            <a:avLst/>
          </a:prstGeom>
        </p:spPr>
      </p:pic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6989DF90-0722-414B-8CCC-3C80529EFB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"/>
          <a:stretch/>
        </p:blipFill>
        <p:spPr>
          <a:xfrm>
            <a:off x="4197008" y="321733"/>
            <a:ext cx="3797984" cy="2010550"/>
          </a:xfrm>
          <a:prstGeom prst="rect">
            <a:avLst/>
          </a:prstGeom>
        </p:spPr>
      </p:pic>
      <p:pic>
        <p:nvPicPr>
          <p:cNvPr id="11" name="Picture 10" descr="A row of flags&#10;&#10;Description automatically generated">
            <a:extLst>
              <a:ext uri="{FF2B5EF4-FFF2-40B4-BE49-F238E27FC236}">
                <a16:creationId xmlns:a16="http://schemas.microsoft.com/office/drawing/2014/main" id="{1BDDF27C-609B-FC4E-83AE-DC4F7A3045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4"/>
          <a:stretch/>
        </p:blipFill>
        <p:spPr>
          <a:xfrm>
            <a:off x="4200232" y="2421055"/>
            <a:ext cx="3794760" cy="2010551"/>
          </a:xfrm>
          <a:prstGeom prst="rect">
            <a:avLst/>
          </a:prstGeom>
        </p:spPr>
      </p:pic>
      <p:pic>
        <p:nvPicPr>
          <p:cNvPr id="19" name="Picture 18" descr="A picture containing sitting, different, table, row&#10;&#10;Description automatically generated">
            <a:extLst>
              <a:ext uri="{FF2B5EF4-FFF2-40B4-BE49-F238E27FC236}">
                <a16:creationId xmlns:a16="http://schemas.microsoft.com/office/drawing/2014/main" id="{2417D7D1-9B27-374E-8514-5C953F8A74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" b="-1"/>
          <a:stretch/>
        </p:blipFill>
        <p:spPr>
          <a:xfrm>
            <a:off x="8093394" y="318175"/>
            <a:ext cx="3794760" cy="2013804"/>
          </a:xfrm>
          <a:prstGeom prst="rect">
            <a:avLst/>
          </a:prstGeom>
        </p:spPr>
      </p:pic>
      <p:pic>
        <p:nvPicPr>
          <p:cNvPr id="16" name="Picture 15" descr="A picture containing sitting, different, many, group&#10;&#10;Description automatically generated">
            <a:extLst>
              <a:ext uri="{FF2B5EF4-FFF2-40B4-BE49-F238E27FC236}">
                <a16:creationId xmlns:a16="http://schemas.microsoft.com/office/drawing/2014/main" id="{762E1EA7-9431-5042-89D6-231C3C62FEC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0" b="-1"/>
          <a:stretch/>
        </p:blipFill>
        <p:spPr>
          <a:xfrm>
            <a:off x="8093394" y="2422097"/>
            <a:ext cx="3794760" cy="2010551"/>
          </a:xfrm>
          <a:prstGeom prst="rect">
            <a:avLst/>
          </a:prstGeom>
        </p:spPr>
      </p:pic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963" y="5694097"/>
            <a:ext cx="91440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680210-0145-5A47-BCB5-50B389EF1E61}"/>
              </a:ext>
            </a:extLst>
          </p:cNvPr>
          <p:cNvSpPr txBox="1"/>
          <p:nvPr/>
        </p:nvSpPr>
        <p:spPr>
          <a:xfrm>
            <a:off x="7844881" y="4896093"/>
            <a:ext cx="3771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4000" b="1" dirty="0">
                <a:solidFill>
                  <a:schemeClr val="bg1"/>
                </a:solidFill>
              </a:rPr>
              <a:t>Hongkong</a:t>
            </a:r>
            <a:endParaRPr lang="en-CN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723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6" y="4577975"/>
            <a:ext cx="11482938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itle 1">
            <a:extLst>
              <a:ext uri="{FF2B5EF4-FFF2-40B4-BE49-F238E27FC236}">
                <a16:creationId xmlns:a16="http://schemas.microsoft.com/office/drawing/2014/main" id="{FFA18CBF-FDE1-7B47-92D5-108D6CC02D5A}"/>
              </a:ext>
            </a:extLst>
          </p:cNvPr>
          <p:cNvSpPr txBox="1">
            <a:spLocks/>
          </p:cNvSpPr>
          <p:nvPr/>
        </p:nvSpPr>
        <p:spPr>
          <a:xfrm>
            <a:off x="607325" y="4741948"/>
            <a:ext cx="10825663" cy="862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4000" b="1" kern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US" sz="4000" b="1" kern="12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Picture 19" descr="A picture containing sitting, table&#10;&#10;Description automatically generated">
            <a:extLst>
              <a:ext uri="{FF2B5EF4-FFF2-40B4-BE49-F238E27FC236}">
                <a16:creationId xmlns:a16="http://schemas.microsoft.com/office/drawing/2014/main" id="{51477126-7D0D-B343-B387-925BD77A63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8169757" y="321733"/>
            <a:ext cx="3793472" cy="2010551"/>
          </a:xfrm>
          <a:prstGeom prst="rect">
            <a:avLst/>
          </a:prstGeom>
        </p:spPr>
      </p:pic>
      <p:pic>
        <p:nvPicPr>
          <p:cNvPr id="17" name="Picture 16" descr="A picture containing sitting, different, table, row&#10;&#10;Description automatically generated">
            <a:extLst>
              <a:ext uri="{FF2B5EF4-FFF2-40B4-BE49-F238E27FC236}">
                <a16:creationId xmlns:a16="http://schemas.microsoft.com/office/drawing/2014/main" id="{BC1EAD21-0E35-9D4C-BB54-101B22BD35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" b="-1"/>
          <a:stretch/>
        </p:blipFill>
        <p:spPr>
          <a:xfrm>
            <a:off x="4197215" y="2422553"/>
            <a:ext cx="3797570" cy="2010551"/>
          </a:xfrm>
          <a:prstGeom prst="rect">
            <a:avLst/>
          </a:prstGeom>
        </p:spPr>
      </p:pic>
      <p:pic>
        <p:nvPicPr>
          <p:cNvPr id="4" name="Picture 3" descr="A picture containing sitting&#10;&#10;Description automatically generated">
            <a:extLst>
              <a:ext uri="{FF2B5EF4-FFF2-40B4-BE49-F238E27FC236}">
                <a16:creationId xmlns:a16="http://schemas.microsoft.com/office/drawing/2014/main" id="{778EB6C4-6662-5F4A-A4D0-55D0F80721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"/>
          <a:stretch/>
        </p:blipFill>
        <p:spPr>
          <a:xfrm>
            <a:off x="4197215" y="321734"/>
            <a:ext cx="3797984" cy="2010550"/>
          </a:xfrm>
          <a:prstGeom prst="rect">
            <a:avLst/>
          </a:prstGeom>
        </p:spPr>
      </p:pic>
      <p:pic>
        <p:nvPicPr>
          <p:cNvPr id="10" name="Picture 9" descr="A picture containing sitting, different, many, row&#10;&#10;Description automatically generated">
            <a:extLst>
              <a:ext uri="{FF2B5EF4-FFF2-40B4-BE49-F238E27FC236}">
                <a16:creationId xmlns:a16="http://schemas.microsoft.com/office/drawing/2014/main" id="{7C0E8078-6019-C14C-95B3-10F452615B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0" b="-1"/>
          <a:stretch/>
        </p:blipFill>
        <p:spPr>
          <a:xfrm>
            <a:off x="306552" y="321734"/>
            <a:ext cx="3794760" cy="2010551"/>
          </a:xfrm>
          <a:prstGeom prst="rect">
            <a:avLst/>
          </a:prstGeom>
        </p:spPr>
      </p:pic>
      <p:pic>
        <p:nvPicPr>
          <p:cNvPr id="14" name="Picture 13" descr="A picture containing sitting, different, table, many&#10;&#10;Description automatically generated">
            <a:extLst>
              <a:ext uri="{FF2B5EF4-FFF2-40B4-BE49-F238E27FC236}">
                <a16:creationId xmlns:a16="http://schemas.microsoft.com/office/drawing/2014/main" id="{5CF2D682-2249-A848-8BC2-B70ECFE322E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5" b="5"/>
          <a:stretch/>
        </p:blipFill>
        <p:spPr>
          <a:xfrm>
            <a:off x="8168469" y="2420926"/>
            <a:ext cx="3794760" cy="2013804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2FE292E-6AD4-3744-B193-A29BB01D68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0" b="-1"/>
          <a:stretch/>
        </p:blipFill>
        <p:spPr>
          <a:xfrm>
            <a:off x="317636" y="2425348"/>
            <a:ext cx="3794760" cy="2010551"/>
          </a:xfrm>
          <a:prstGeom prst="rect">
            <a:avLst/>
          </a:prstGeom>
        </p:spPr>
      </p:pic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963" y="5694097"/>
            <a:ext cx="91440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680210-0145-5A47-BCB5-50B389EF1E61}"/>
              </a:ext>
            </a:extLst>
          </p:cNvPr>
          <p:cNvSpPr txBox="1"/>
          <p:nvPr/>
        </p:nvSpPr>
        <p:spPr>
          <a:xfrm>
            <a:off x="7844881" y="4896093"/>
            <a:ext cx="3771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4000" b="1" dirty="0">
                <a:solidFill>
                  <a:schemeClr val="bg1"/>
                </a:solidFill>
              </a:rPr>
              <a:t>Guangzhou</a:t>
            </a:r>
            <a:endParaRPr lang="en-CN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670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524</Words>
  <Application>Microsoft Macintosh PowerPoint</Application>
  <PresentationFormat>Widescreen</PresentationFormat>
  <Paragraphs>64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Renewable Energy Curtailment and the Associated Social Welfare Loss in China</vt:lpstr>
      <vt:lpstr>2020 Covid-19 Outbreak</vt:lpstr>
      <vt:lpstr>PowerPoint Presentation</vt:lpstr>
      <vt:lpstr>Research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Renewable Energy Curtailment and the Associated Social Welfare Loss in China</dc:title>
  <dc:creator>Zhang, Weihan</dc:creator>
  <cp:lastModifiedBy>Zhang, Weihan</cp:lastModifiedBy>
  <cp:revision>6</cp:revision>
  <dcterms:created xsi:type="dcterms:W3CDTF">2020-04-23T01:21:55Z</dcterms:created>
  <dcterms:modified xsi:type="dcterms:W3CDTF">2020-04-23T01:46:04Z</dcterms:modified>
</cp:coreProperties>
</file>